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6858000" cy="9144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790" autoAdjust="0"/>
    <p:restoredTop sz="94660"/>
  </p:normalViewPr>
  <p:slideViewPr>
    <p:cSldViewPr>
      <p:cViewPr>
        <p:scale>
          <a:sx n="75" d="100"/>
          <a:sy n="75" d="100"/>
        </p:scale>
        <p:origin x="-4038" y="-3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828" y="-7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B385B-43B7-466F-8434-393C47E0CF29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55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51E84-E9B9-4D90-B17C-EAAC913D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850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33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61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20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564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0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520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26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66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231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695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60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78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58670" y="6516216"/>
            <a:ext cx="6151961" cy="138325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5" name="TextBox 4"/>
          <p:cNvSpPr txBox="1"/>
          <p:nvPr/>
        </p:nvSpPr>
        <p:spPr>
          <a:xfrm>
            <a:off x="480788" y="1115616"/>
            <a:ext cx="6123374" cy="76296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300" b="1" dirty="0">
                <a:solidFill>
                  <a:schemeClr val="accent6">
                    <a:lumMod val="75000"/>
                  </a:schemeClr>
                </a:solidFill>
                <a:latin typeface="Golos Text" charset="0"/>
                <a:ea typeface="Golos Text" charset="0"/>
                <a:cs typeface="Arial" pitchFamily="34" charset="0"/>
              </a:rPr>
              <a:t>О применении пониженных ставок по налогу на прибыль участниками специального инвестиционного контракта (СПИК), имеющих обособленные подразделения.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4797152" y="411010"/>
            <a:ext cx="1784892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just" defTabSz="1760855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charset="0"/>
                <a:ea typeface="Golos Text" panose="020B050302020202020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charset="0"/>
              <a:ea typeface="Golos Text" panose="020B0503020202020204" charset="0"/>
            </a:endParaRPr>
          </a:p>
        </p:txBody>
      </p:sp>
      <p:pic>
        <p:nvPicPr>
          <p:cNvPr id="7" name="Graphic 9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58670" y="368231"/>
            <a:ext cx="1728192" cy="550516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21" y="8454401"/>
            <a:ext cx="2736304" cy="35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57" y="8120943"/>
            <a:ext cx="2732559" cy="4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3" y="8172399"/>
            <a:ext cx="347350" cy="58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8670" y="2051720"/>
            <a:ext cx="6151961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 smtClean="0"/>
              <a:t>Для </a:t>
            </a:r>
            <a:r>
              <a:rPr lang="ru-RU" sz="1100" dirty="0"/>
              <a:t>налогоплательщиков – участников СПИК положениями Налогового кодекса Российской Федерации предусмотрены пониженные налоговые ставки по налогу на прибыль организаций в части зачисления в федеральный бюджет, а также бюджеты субъектов Российской Федерации при соблюдении определенных условий, а также предоставлен выбор способа определения налоговой базы по налогу на прибыль организаций.</a:t>
            </a:r>
          </a:p>
          <a:p>
            <a:pPr algn="just"/>
            <a:r>
              <a:rPr lang="ru-RU" sz="1100" dirty="0"/>
              <a:t>           Если организация имеет обособленные подразделения (филиалы, представительства или иные структурные подразделения, расположенные вне места нахождения организации), то применение пониженной ставки налога на прибыль по СПИК имеет свои особенности.</a:t>
            </a:r>
          </a:p>
          <a:p>
            <a:pPr algn="just"/>
            <a:r>
              <a:rPr lang="ru-RU" sz="1100" dirty="0"/>
              <a:t>           Согласно действующему законодательству, пониженная ставка налога на прибыль, предусмотренная СПИК, применяется к прибыли, полученной от деятельности, осуществляемой в рамках реализации СПИК.</a:t>
            </a:r>
          </a:p>
          <a:p>
            <a:pPr algn="just"/>
            <a:r>
              <a:rPr lang="ru-RU" sz="1100" dirty="0"/>
              <a:t> Это означает, что:</a:t>
            </a:r>
          </a:p>
          <a:p>
            <a:pPr marL="171450" indent="-171450" algn="just">
              <a:buFont typeface="Wingdings" pitchFamily="2" charset="2"/>
              <a:buChar char="Ø"/>
            </a:pPr>
            <a:r>
              <a:rPr lang="ru-RU" sz="1100" dirty="0" smtClean="0"/>
              <a:t>Прибыль</a:t>
            </a:r>
            <a:r>
              <a:rPr lang="ru-RU" sz="1100" dirty="0"/>
              <a:t>, полученная от деятельности, непосредственно связанной с исполнением обязательств по СПИК, облагается по пониженной ставке.</a:t>
            </a:r>
          </a:p>
          <a:p>
            <a:pPr marL="171450" indent="-171450" algn="just">
              <a:buFont typeface="Wingdings" pitchFamily="2" charset="2"/>
              <a:buChar char="Ø"/>
            </a:pPr>
            <a:r>
              <a:rPr lang="ru-RU" sz="1100" dirty="0" smtClean="0"/>
              <a:t>Прибыль</a:t>
            </a:r>
            <a:r>
              <a:rPr lang="ru-RU" sz="1100" dirty="0"/>
              <a:t>, полученная от иной деятельности организации (не связанной с СПИК), облагается по общеустановленной ставке налога на прибыль</a:t>
            </a:r>
            <a:r>
              <a:rPr lang="ru-RU" sz="1100" dirty="0" smtClean="0"/>
              <a:t>.</a:t>
            </a:r>
          </a:p>
          <a:p>
            <a:pPr marL="171450" indent="-171450" algn="just">
              <a:buFont typeface="Wingdings" pitchFamily="2" charset="2"/>
              <a:buChar char="Ø"/>
            </a:pPr>
            <a:endParaRPr lang="ru-RU" sz="1100" dirty="0"/>
          </a:p>
          <a:p>
            <a:pPr algn="ctr"/>
            <a:r>
              <a:rPr lang="ru-RU" sz="1100" dirty="0"/>
              <a:t>Что это значит на практике для организаций с обособленными подразделениями</a:t>
            </a:r>
            <a:r>
              <a:rPr lang="ru-RU" sz="1100" dirty="0" smtClean="0"/>
              <a:t>?</a:t>
            </a:r>
          </a:p>
          <a:p>
            <a:pPr algn="ctr"/>
            <a:endParaRPr lang="ru-RU" sz="1100" dirty="0"/>
          </a:p>
          <a:p>
            <a:pPr algn="just"/>
            <a:r>
              <a:rPr lang="ru-RU" sz="1100" dirty="0"/>
              <a:t>           Если организация имеет обособленные подразделения, и часть деятельности, связанной с СПИК, осуществляется через эти подразделения, то необходимо четко разграничивать доходы и расходы, связанные с деятельностью по СПИК, и доходы/расходы от иной деятельности.</a:t>
            </a:r>
          </a:p>
          <a:p>
            <a:pPr algn="just"/>
            <a:r>
              <a:rPr lang="ru-RU" sz="1100" dirty="0"/>
              <a:t>           Расчет доли прибыли, приходящейся на обособленное подразделение, участвующее в реализации СПИК, определяется с учетом данных о среднесписочной численности работников (расходов на оплату труда) и об остаточной стоимости амортизированного имущества этого обособленного подразделения.</a:t>
            </a:r>
          </a:p>
          <a:p>
            <a:pPr algn="just"/>
            <a:endParaRPr lang="ru-RU" sz="1100" dirty="0"/>
          </a:p>
          <a:p>
            <a:pPr algn="ctr"/>
            <a:r>
              <a:rPr lang="ru-RU" sz="1100" b="1" dirty="0"/>
              <a:t>ВАЖНО</a:t>
            </a:r>
            <a:r>
              <a:rPr lang="ru-RU" sz="1100" dirty="0"/>
              <a:t>! При наличии у организации – участника СПИК обособленных подразделений на территориях разных субъектов Российской Федерации каждая из сформированных налоговых баз распределяется между этими субъектами Российской Федерации в порядке, установленном ст. 288 Налогового кодекса Российской Федерации. При этом к распределенным налоговым базам применяются ставки по налогу на прибыль организаций, установленные в данных субъектах Российской Федерации в соответствии с положениями и условиями законов соответствующих субъектов Российской Федерации. </a:t>
            </a:r>
            <a:endParaRPr lang="ru-RU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3873450" y="8177402"/>
            <a:ext cx="23042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Для ознакомления с полным </a:t>
            </a:r>
            <a:r>
              <a:rPr lang="ru-RU" sz="1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текстом </a:t>
            </a:r>
            <a:r>
              <a:rPr lang="ru-RU" sz="1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статьи 25.16 НК РФ </a:t>
            </a:r>
            <a:r>
              <a:rPr lang="ru-RU" sz="1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наведите </a:t>
            </a:r>
            <a:r>
              <a:rPr lang="ru-RU" sz="10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камеру Вашего смартфона </a:t>
            </a:r>
            <a:r>
              <a:rPr lang="ru-RU" sz="1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на  </a:t>
            </a:r>
            <a:r>
              <a:rPr lang="ru-RU" sz="1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QR-код.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 descr="C:\Users\8900-00-756\Downloads\qr-code (57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178" y="8106740"/>
            <a:ext cx="714822" cy="714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594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901</TotalTime>
  <Words>357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Каширина Наталья Васильевна</dc:creator>
  <cp:lastModifiedBy>Даирова Галия Мурадиновна</cp:lastModifiedBy>
  <cp:revision>44</cp:revision>
  <cp:lastPrinted>2025-09-04T10:58:01Z</cp:lastPrinted>
  <dcterms:created xsi:type="dcterms:W3CDTF">2025-09-03T10:59:25Z</dcterms:created>
  <dcterms:modified xsi:type="dcterms:W3CDTF">2026-04-28T09:36:39Z</dcterms:modified>
</cp:coreProperties>
</file>