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6858000" cy="9144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790" autoAdjust="0"/>
    <p:restoredTop sz="94660"/>
  </p:normalViewPr>
  <p:slideViewPr>
    <p:cSldViewPr>
      <p:cViewPr varScale="1">
        <p:scale>
          <a:sx n="88" d="100"/>
          <a:sy n="88" d="100"/>
        </p:scale>
        <p:origin x="-372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-3828" y="-78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0B385B-43B7-466F-8434-393C47E0CF29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55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79" y="4721940"/>
            <a:ext cx="5447030" cy="4473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051E84-E9B9-4D90-B17C-EAAC913DC6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1850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339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61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20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0564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0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520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126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66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23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695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60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1D9A7-CA9A-4951-A79C-B1D513C0A078}" type="datetimeFigureOut">
              <a:rPr lang="ru-RU" smtClean="0"/>
              <a:t>28.04.2026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C508-9837-4656-9305-822D377228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781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TextBox 4"/>
          <p:cNvSpPr txBox="1"/>
          <p:nvPr/>
        </p:nvSpPr>
        <p:spPr>
          <a:xfrm>
            <a:off x="355534" y="918747"/>
            <a:ext cx="6123374" cy="101258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300" b="1" dirty="0" smtClean="0">
                <a:solidFill>
                  <a:schemeClr val="accent6">
                    <a:lumMod val="75000"/>
                  </a:schemeClr>
                </a:solidFill>
                <a:latin typeface="Golos Text" charset="0"/>
                <a:ea typeface="Golos Text" charset="0"/>
                <a:cs typeface="Arial" pitchFamily="34" charset="0"/>
              </a:rPr>
              <a:t>Утверждение форм документов,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300" b="1" dirty="0" smtClean="0">
                <a:solidFill>
                  <a:schemeClr val="accent6">
                    <a:lumMod val="75000"/>
                  </a:schemeClr>
                </a:solidFill>
                <a:latin typeface="Golos Text" charset="0"/>
                <a:ea typeface="Golos Text" charset="0"/>
                <a:cs typeface="Arial" pitchFamily="34" charset="0"/>
              </a:rPr>
              <a:t>используемых при регистрации объектов налогообложения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300" b="1" dirty="0" smtClean="0">
                <a:solidFill>
                  <a:schemeClr val="accent6">
                    <a:lumMod val="75000"/>
                  </a:schemeClr>
                </a:solidFill>
                <a:latin typeface="Golos Text" charset="0"/>
                <a:ea typeface="Golos Text" charset="0"/>
                <a:cs typeface="Arial" pitchFamily="34" charset="0"/>
              </a:rPr>
              <a:t>налогом на игорный бизнес, порядков их заполнения и форматов их представления в электронной форме</a:t>
            </a:r>
            <a:endParaRPr lang="ru-RU" sz="1300" b="1" dirty="0">
              <a:solidFill>
                <a:schemeClr val="accent6">
                  <a:lumMod val="75000"/>
                </a:schemeClr>
              </a:solidFill>
              <a:latin typeface="Golos Text" charset="0"/>
              <a:ea typeface="Golos Text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flipH="1">
            <a:off x="4797152" y="411010"/>
            <a:ext cx="1784892" cy="318630"/>
          </a:xfrm>
          <a:prstGeom prst="roundRect">
            <a:avLst>
              <a:gd name="adj" fmla="val 50000"/>
            </a:avLst>
          </a:prstGeom>
          <a:solidFill>
            <a:srgbClr val="00B0F0"/>
          </a:solidFill>
        </p:spPr>
        <p:txBody>
          <a:bodyPr wrap="square" lIns="72000" tIns="36000" rIns="72000" bIns="36000" rtlCol="0" anchor="ctr" anchorCtr="0">
            <a:spAutoFit/>
          </a:bodyPr>
          <a:lstStyle/>
          <a:p>
            <a:pPr algn="ctr" defTabSz="1760855">
              <a:defRPr/>
            </a:pPr>
            <a:r>
              <a:rPr lang="en-US" sz="1000" dirty="0">
                <a:solidFill>
                  <a:schemeClr val="bg1"/>
                </a:solidFill>
                <a:latin typeface="Golos Text" panose="020B0503020202020204" charset="0"/>
                <a:ea typeface="Golos Text" panose="020B0503020202020204" charset="0"/>
              </a:rPr>
              <a:t>WWW.NALOG.GOV.RU</a:t>
            </a:r>
            <a:endParaRPr lang="ru-RU" sz="1000" dirty="0">
              <a:solidFill>
                <a:schemeClr val="bg1"/>
              </a:solidFill>
              <a:latin typeface="Golos Text" panose="020B0503020202020204" charset="0"/>
              <a:ea typeface="Golos Text" panose="020B0503020202020204" charset="0"/>
            </a:endParaRPr>
          </a:p>
        </p:txBody>
      </p:sp>
      <p:pic>
        <p:nvPicPr>
          <p:cNvPr id="7" name="Graphic 9"/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58670" y="368231"/>
            <a:ext cx="1728192" cy="550516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721" y="8454401"/>
            <a:ext cx="2736304" cy="35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457" y="8120943"/>
            <a:ext cx="2732559" cy="4398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3" y="8172399"/>
            <a:ext cx="347350" cy="583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323505" y="7092281"/>
            <a:ext cx="6155403" cy="72316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 smtClean="0">
              <a:solidFill>
                <a:schemeClr val="tx1"/>
              </a:solidFill>
            </a:endParaRP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Зарегистрирован </a:t>
            </a:r>
            <a:r>
              <a:rPr lang="ru-RU" sz="1200" dirty="0">
                <a:solidFill>
                  <a:schemeClr val="tx1"/>
                </a:solidFill>
              </a:rPr>
              <a:t>Министерством юстиции Российской Федерации 15.12.2021, регистрационный № </a:t>
            </a:r>
            <a:r>
              <a:rPr lang="ru-RU" sz="1200" dirty="0" smtClean="0">
                <a:solidFill>
                  <a:schemeClr val="tx1"/>
                </a:solidFill>
              </a:rPr>
              <a:t>66339. </a:t>
            </a:r>
          </a:p>
          <a:p>
            <a:pPr algn="ctr"/>
            <a:r>
              <a:rPr lang="ru-RU" sz="1200" dirty="0" smtClean="0">
                <a:solidFill>
                  <a:schemeClr val="tx1"/>
                </a:solidFill>
              </a:rPr>
              <a:t>Приказ </a:t>
            </a:r>
            <a:r>
              <a:rPr lang="ru-RU" sz="1200" dirty="0">
                <a:solidFill>
                  <a:schemeClr val="tx1"/>
                </a:solidFill>
              </a:rPr>
              <a:t>вступает в силу с 01 мая 2026 года.  </a:t>
            </a:r>
          </a:p>
          <a:p>
            <a:pPr algn="ctr"/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7035" y="2119867"/>
            <a:ext cx="6151961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 </a:t>
            </a:r>
            <a:r>
              <a:rPr lang="ru-RU" sz="1400" dirty="0"/>
              <a:t>В целях реализации положений главы 25.5 «Налог на игорный бизнес» части второй Налогового кодекса Российской Федерации приказом ФНС России от 24.02.2026 № ЕД-1-3/117@ утверждены: </a:t>
            </a:r>
            <a:endParaRPr lang="ru-RU" sz="1400" dirty="0" smtClean="0"/>
          </a:p>
          <a:p>
            <a:endParaRPr lang="ru-RU" sz="1400" dirty="0"/>
          </a:p>
          <a:p>
            <a:pPr marL="285750" indent="-285750">
              <a:buFont typeface="Wingdings" pitchFamily="2" charset="2"/>
              <a:buChar char="q"/>
            </a:pPr>
            <a:r>
              <a:rPr lang="ru-RU" sz="1400" dirty="0" smtClean="0"/>
              <a:t>форма </a:t>
            </a:r>
            <a:r>
              <a:rPr lang="ru-RU" sz="1400" dirty="0"/>
              <a:t>заявления о регистрации объектов налогообложения налогом на игорный бизнес КНД 1110008;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sz="1400" dirty="0" smtClean="0"/>
              <a:t>порядок </a:t>
            </a:r>
            <a:r>
              <a:rPr lang="ru-RU" sz="1400" dirty="0"/>
              <a:t>заполнения заявления о регистрации объектов налогообложения налогом на игорный бизнес;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sz="1400" dirty="0" smtClean="0"/>
              <a:t>формат </a:t>
            </a:r>
            <a:r>
              <a:rPr lang="ru-RU" sz="1400" dirty="0"/>
              <a:t>представления заявления о регистрации объектов налогообложения налогом на игорный бизнес в электронной форме;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sz="1400" dirty="0" smtClean="0"/>
              <a:t>форма </a:t>
            </a:r>
            <a:r>
              <a:rPr lang="ru-RU" sz="1400" dirty="0"/>
              <a:t>заявления о регистрации уменьшения количества объектов налогообложения налогом на игорный бизнес КНД 1110007;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sz="1400" dirty="0" smtClean="0"/>
              <a:t>порядок </a:t>
            </a:r>
            <a:r>
              <a:rPr lang="ru-RU" sz="1400" dirty="0"/>
              <a:t>заполнения заявления о регистрации уменьшения количества объектов налогообложения налогом на игорный бизнес;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ru-RU" sz="1400" dirty="0" smtClean="0"/>
              <a:t>формат </a:t>
            </a:r>
            <a:r>
              <a:rPr lang="ru-RU" sz="1400" dirty="0"/>
              <a:t>представления заявления о регистрации уменьшения количества объектов налогообложения налогом на игорный бизнес в электронной форме.</a:t>
            </a:r>
          </a:p>
          <a:p>
            <a:endParaRPr lang="ru-RU" sz="1400" dirty="0" smtClean="0"/>
          </a:p>
          <a:p>
            <a:pPr algn="just"/>
            <a:r>
              <a:rPr lang="ru-RU" sz="1400" dirty="0" smtClean="0"/>
              <a:t>Утратил </a:t>
            </a:r>
            <a:r>
              <a:rPr lang="ru-RU" sz="1400" dirty="0"/>
              <a:t>силу приказ ФНС России от 10.08.2021 № ЕД-7-3/740@ «Об утверждении форм документов, используемых при регистрации объектов налогообложения налогом на игорный бизнес, порядков их заполнения и форматов их представления в электронной форме</a:t>
            </a:r>
            <a:r>
              <a:rPr lang="ru-RU" sz="1400" dirty="0" smtClean="0"/>
              <a:t>».</a:t>
            </a:r>
            <a:endParaRPr lang="ru-RU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3861048" y="8050679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Для ознакомления с полным </a:t>
            </a:r>
            <a:r>
              <a:rPr lang="ru-RU" sz="1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текстом </a:t>
            </a:r>
            <a:r>
              <a:rPr lang="ru-RU" sz="10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Приказа от 24 февраля 2026 г. </a:t>
            </a:r>
            <a:endParaRPr lang="ru-RU" sz="1000" dirty="0" smtClean="0">
              <a:solidFill>
                <a:schemeClr val="tx1">
                  <a:lumMod val="75000"/>
                </a:schemeClr>
              </a:solidFill>
              <a:latin typeface="Times New Roman" pitchFamily="18" charset="0"/>
              <a:ea typeface="Golos Text" panose="020B0503020202020204" charset="0"/>
              <a:cs typeface="Times New Roman" pitchFamily="18" charset="0"/>
            </a:endParaRPr>
          </a:p>
          <a:p>
            <a:r>
              <a:rPr lang="ru-RU" sz="1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N ЕД-1-3/117@ наведите </a:t>
            </a:r>
            <a:r>
              <a:rPr lang="ru-RU" sz="1000" dirty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камеру Вашего смартфона </a:t>
            </a:r>
            <a:r>
              <a:rPr lang="ru-RU" sz="1000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ea typeface="Golos Text" panose="020B0503020202020204" charset="0"/>
                <a:cs typeface="Times New Roman" pitchFamily="18" charset="0"/>
              </a:rPr>
              <a:t>на  QR-код.</a:t>
            </a:r>
            <a:endParaRPr lang="ru-RU" sz="1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C:\Users\8900-00-756\Downloads\qr-code (55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8839" y="8011013"/>
            <a:ext cx="707886" cy="70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94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Words>220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Каширина Наталья Васильевна</dc:creator>
  <cp:lastModifiedBy>Буторина Ксения Александровна</cp:lastModifiedBy>
  <cp:revision>41</cp:revision>
  <cp:lastPrinted>2025-09-04T10:58:01Z</cp:lastPrinted>
  <dcterms:created xsi:type="dcterms:W3CDTF">2025-09-03T10:59:25Z</dcterms:created>
  <dcterms:modified xsi:type="dcterms:W3CDTF">2026-04-28T11:11:05Z</dcterms:modified>
</cp:coreProperties>
</file>